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y="6858000" cx="12192000"/>
  <p:notesSz cx="6858000" cy="9144000"/>
  <p:embeddedFontLst>
    <p:embeddedFont>
      <p:font typeface="Pangolin"/>
      <p:regular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49DF40A-8B74-4F6F-B99C-1D9EAC79F930}">
  <a:tblStyle styleId="{349DF40A-8B74-4F6F-B99C-1D9EAC79F93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Pangolin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" name="Google Shape;3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VIRTUAL SESSION:  Welcome (1 min) – 1 out of 3 sessions in a series.  The first of 3 sessions focuses on building culture and increasing students’ engagement in lessons. 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2000">
                <a:highlight>
                  <a:srgbClr val="FFFF00"/>
                </a:highlight>
              </a:rPr>
              <a:t>ATTENDANCE – shorturl.at/CEJW8 </a:t>
            </a:r>
            <a:r>
              <a:rPr b="0" lang="en-US" sz="2000">
                <a:highlight>
                  <a:srgbClr val="FFFF00"/>
                </a:highlight>
              </a:rPr>
              <a:t>[CHAT IT IN &amp; CAPTURE PARTICIPANT INFO]</a:t>
            </a:r>
            <a:endParaRPr/>
          </a:p>
        </p:txBody>
      </p:sp>
      <p:sp>
        <p:nvSpPr>
          <p:cNvPr id="32" name="Google Shape;3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8" name="Google Shape;9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5" name="Google Shape;10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3" name="Google Shape;11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1" name="Google Shape;121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9" name="Google Shape;12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137" name="Google Shape;137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145" name="Google Shape;145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9" name="Google Shape;15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7" name="Google Shape;167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" name="Google Shape;3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" name="Google Shape;3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4" name="Google Shape;174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2" name="Google Shape;182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0" name="Google Shape;190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8" name="Google Shape;198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5" name="Google Shape;205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2" name="Google Shape;212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9" name="Google Shape;219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6" name="Google Shape;226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3" name="Google Shape;233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1" name="Google Shape;241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JD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 min – we’ll cover 3 strategies today that will set students up for success on SBAC &amp; give them systematic ways to attack word problems.  </a:t>
            </a:r>
            <a:endParaRPr/>
          </a:p>
        </p:txBody>
      </p:sp>
      <p:sp>
        <p:nvSpPr>
          <p:cNvPr id="45" name="Google Shape;4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9" name="Google Shape;249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56" name="Google Shape;256;p3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3" name="Google Shape;263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0" name="Google Shape;270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7" name="Google Shape;277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5" name="Google Shape;285;p3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2" name="Google Shape;292;p3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0" name="Google Shape;300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08" name="Google Shape;308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15" name="Google Shape;315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JD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Our mission is twofold – to develop our students &amp; to achieve that outcome, we believe we must have the best trained educators.  </a:t>
            </a:r>
            <a:endParaRPr/>
          </a:p>
        </p:txBody>
      </p:sp>
      <p:sp>
        <p:nvSpPr>
          <p:cNvPr id="52" name="Google Shape;5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2" name="Google Shape;322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9" name="Google Shape;329;p4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6" name="Google Shape;336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37" name="Google Shape;337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44" name="Google Shape;344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2" name="Google Shape;352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0" name="Google Shape;360;p4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67" name="Google Shape;367;p4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4" name="Google Shape;374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1" name="Google Shape;381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8" name="Google Shape;388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JD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INFLUENCERS: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-we thank the following organizations and texts for guiding us, as we created our model of instructional coaching.  These resources &amp; organizations were references, as we designed an effective/impactful school model.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-NOTE – to give appropriate credit and attribution to the organizations &amp; resources, slides will have an image of the resource referenced in the bottom left corner of the slide that the content came from.</a:t>
            </a:r>
            <a:endParaRPr/>
          </a:p>
        </p:txBody>
      </p:sp>
      <p:sp>
        <p:nvSpPr>
          <p:cNvPr id="60" name="Google Shape;6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95" name="Google Shape;395;p5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2" name="Google Shape;402;p5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0" name="Google Shape;7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Intro the core3, focus for the session today is on the domain of culture and each of the sub-domains within it.  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77" name="Google Shape;7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JD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4" name="Google Shape;8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JD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1" name="Google Shape;9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0" y="990600"/>
            <a:ext cx="12192000" cy="4645492"/>
            <a:chOff x="0" y="990600"/>
            <a:chExt cx="12192000" cy="4645492"/>
          </a:xfrm>
        </p:grpSpPr>
        <p:sp>
          <p:nvSpPr>
            <p:cNvPr id="15" name="Google Shape;15;p2"/>
            <p:cNvSpPr/>
            <p:nvPr/>
          </p:nvSpPr>
          <p:spPr>
            <a:xfrm>
              <a:off x="0" y="990600"/>
              <a:ext cx="12191999" cy="4462612"/>
            </a:xfrm>
            <a:prstGeom prst="rect">
              <a:avLst/>
            </a:prstGeom>
            <a:solidFill>
              <a:srgbClr val="0C4A6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" y="5453212"/>
              <a:ext cx="12191999" cy="182880"/>
            </a:xfrm>
            <a:prstGeom prst="rect">
              <a:avLst/>
            </a:prstGeom>
            <a:solidFill>
              <a:srgbClr val="ED8B6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52397" y="161925"/>
            <a:ext cx="11887200" cy="6462519"/>
            <a:chOff x="152397" y="161925"/>
            <a:chExt cx="11887200" cy="6462519"/>
          </a:xfrm>
        </p:grpSpPr>
        <p:pic>
          <p:nvPicPr>
            <p:cNvPr descr="The official seal of the California Department of Education" id="18" name="Google Shape;18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276651" y="161925"/>
              <a:ext cx="1638692" cy="16557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2"/>
            <p:cNvSpPr txBox="1"/>
            <p:nvPr/>
          </p:nvSpPr>
          <p:spPr>
            <a:xfrm>
              <a:off x="152397" y="5793447"/>
              <a:ext cx="118872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en-US" sz="2400" u="none" cap="none" strike="noStrike">
                  <a:solidFill>
                    <a:srgbClr val="0C4A6D"/>
                  </a:solidFill>
                  <a:latin typeface="Arial"/>
                  <a:ea typeface="Arial"/>
                  <a:cs typeface="Arial"/>
                  <a:sym typeface="Arial"/>
                </a:rPr>
                <a:t>CALIFORNIA DEPARTMENT OF EDUCATION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US" sz="2400" u="none" cap="none" strike="noStrike">
                  <a:solidFill>
                    <a:srgbClr val="0C4A6D"/>
                  </a:solidFill>
                  <a:latin typeface="Arial"/>
                  <a:ea typeface="Arial"/>
                  <a:cs typeface="Arial"/>
                  <a:sym typeface="Arial"/>
                </a:rPr>
                <a:t>Tony Thurmond, State Superintendent of Public Instruction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0;p2"/>
          <p:cNvSpPr txBox="1"/>
          <p:nvPr>
            <p:ph type="ctrTitle"/>
          </p:nvPr>
        </p:nvSpPr>
        <p:spPr>
          <a:xfrm>
            <a:off x="1524000" y="25146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A6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A6D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4A6D"/>
              </a:buClr>
              <a:buSzPts val="2800"/>
              <a:buChar char="•"/>
              <a:defRPr sz="2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/>
          <p:nvPr>
            <p:ph idx="2" type="pic"/>
          </p:nvPr>
        </p:nvSpPr>
        <p:spPr>
          <a:xfrm>
            <a:off x="4402138" y="1528763"/>
            <a:ext cx="2835275" cy="2311400"/>
          </a:xfrm>
          <a:prstGeom prst="rect">
            <a:avLst/>
          </a:prstGeom>
          <a:noFill/>
          <a:ln>
            <a:noFill/>
          </a:ln>
        </p:spPr>
      </p:sp>
      <p:sp>
        <p:nvSpPr>
          <p:cNvPr id="27" name="Google Shape;27;p4"/>
          <p:cNvSpPr/>
          <p:nvPr>
            <p:ph idx="3" type="pic"/>
          </p:nvPr>
        </p:nvSpPr>
        <p:spPr>
          <a:xfrm>
            <a:off x="1606550" y="4154488"/>
            <a:ext cx="3344863" cy="2500312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4"/>
          <p:cNvSpPr/>
          <p:nvPr>
            <p:ph idx="4" type="pic"/>
          </p:nvPr>
        </p:nvSpPr>
        <p:spPr>
          <a:xfrm>
            <a:off x="6530975" y="4049713"/>
            <a:ext cx="3344863" cy="260508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52400" y="203800"/>
            <a:ext cx="11887200" cy="6450401"/>
          </a:xfrm>
          <a:prstGeom prst="rect">
            <a:avLst/>
          </a:prstGeom>
          <a:noFill/>
          <a:ln cap="flat" cmpd="sng" w="25400">
            <a:solidFill>
              <a:srgbClr val="ED8B6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152400" y="203799"/>
            <a:ext cx="118872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A6D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0C4A6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4A6D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C4A6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C4A6D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C4A6D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0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3.jpg"/><Relationship Id="rId5" Type="http://schemas.openxmlformats.org/officeDocument/2006/relationships/image" Target="../media/image5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hyperlink" Target="mailto:james.dent@navigatorschools.org" TargetMode="External"/><Relationship Id="rId4" Type="http://schemas.openxmlformats.org/officeDocument/2006/relationships/hyperlink" Target="mailto:marlena.lopez@navigatorschools.org" TargetMode="External"/><Relationship Id="rId5" Type="http://schemas.openxmlformats.org/officeDocument/2006/relationships/hyperlink" Target="mailto:justin.steiner@navigatorschools.org" TargetMode="Externa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ctrTitle"/>
          </p:nvPr>
        </p:nvSpPr>
        <p:spPr>
          <a:xfrm>
            <a:off x="1524000" y="251460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Arial"/>
              <a:buNone/>
            </a:pPr>
            <a:r>
              <a:rPr lang="en-US"/>
              <a:t>Strategies to Build Culture &amp; </a:t>
            </a:r>
            <a:br>
              <a:rPr lang="en-US"/>
            </a:br>
            <a:r>
              <a:rPr lang="en-US"/>
              <a:t>Increase Engagement</a:t>
            </a:r>
            <a:br>
              <a:rPr lang="en-US"/>
            </a:br>
            <a:r>
              <a:rPr lang="en-US"/>
              <a:t>September 28,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/>
          <p:nvPr>
            <p:ph type="title"/>
          </p:nvPr>
        </p:nvSpPr>
        <p:spPr>
          <a:xfrm>
            <a:off x="152400" y="203799"/>
            <a:ext cx="7467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1" lang="en-US"/>
              <a:t>Introductions and Welcome</a:t>
            </a:r>
            <a:endParaRPr/>
          </a:p>
          <a:p>
            <a:pPr indent="-381000" lvl="0" marL="457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>
                <a:highlight>
                  <a:srgbClr val="FFFF00"/>
                </a:highlight>
              </a:rPr>
              <a:t>Strategy 1: Strong Start Routine</a:t>
            </a:r>
            <a:endParaRPr/>
          </a:p>
          <a:p>
            <a:pPr indent="-381000" lvl="0" marL="457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Strategy 2: Mutual Respect – Precise Praise, Positive Framing</a:t>
            </a:r>
            <a:endParaRPr/>
          </a:p>
          <a:p>
            <a:pPr indent="-381000" lvl="0" marL="457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Strategy 3: Engagement – Radar, Change the Pace</a:t>
            </a:r>
            <a:endParaRPr/>
          </a:p>
          <a:p>
            <a:pPr indent="-381000" lvl="0" marL="457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Thank you and Survey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Resources / Materials</a:t>
            </a:r>
            <a:endParaRPr/>
          </a:p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>
            <a:off x="285750" y="1867106"/>
            <a:ext cx="11601450" cy="431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Link to Participant Handouts:  </a:t>
            </a:r>
            <a:r>
              <a:rPr lang="en-US">
                <a:highlight>
                  <a:srgbClr val="FFFF00"/>
                </a:highlight>
              </a:rPr>
              <a:t>shorturl.at/fCLTU</a:t>
            </a:r>
            <a:endParaRPr>
              <a:highlight>
                <a:srgbClr val="FFFF00"/>
              </a:highlight>
            </a:endParaRPr>
          </a:p>
          <a:p>
            <a:pPr indent="-4572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Google Drive will prompt to make a copy of the handouts</a:t>
            </a:r>
            <a:endParaRPr/>
          </a:p>
        </p:txBody>
      </p:sp>
      <p:pic>
        <p:nvPicPr>
          <p:cNvPr descr="Royal blue pencil icon - Free royal blue pencil icons" id="109" name="Google Shape;10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492" y="3263545"/>
            <a:ext cx="2098256" cy="2098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See It | Strong Start Routine</a:t>
            </a:r>
            <a:endParaRPr/>
          </a:p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152400" y="1529362"/>
            <a:ext cx="6364014" cy="4452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impact does a strong Do Now have on student learning?</a:t>
            </a:r>
            <a:endParaRPr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4572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How might it impact the rest of the lesson?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Link to video: 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highlight>
                  <a:srgbClr val="FFFF00"/>
                </a:highlight>
              </a:rPr>
              <a:t>shorturl.at/ozAUV</a:t>
            </a:r>
            <a:endParaRPr b="1">
              <a:highlight>
                <a:srgbClr val="FFFF00"/>
              </a:highlight>
            </a:endParaRPr>
          </a:p>
        </p:txBody>
      </p:sp>
      <p:pic>
        <p:nvPicPr>
          <p:cNvPr id="117" name="Google Shape;117;p16" title="Strong Start Routin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6414" y="3306817"/>
            <a:ext cx="5129048" cy="2885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See It | Strong Start Routine</a:t>
            </a:r>
            <a:endParaRPr/>
          </a:p>
        </p:txBody>
      </p:sp>
      <p:sp>
        <p:nvSpPr>
          <p:cNvPr id="124" name="Google Shape;124;p17"/>
          <p:cNvSpPr txBox="1"/>
          <p:nvPr>
            <p:ph idx="1" type="body"/>
          </p:nvPr>
        </p:nvSpPr>
        <p:spPr>
          <a:xfrm>
            <a:off x="152400" y="1529362"/>
            <a:ext cx="6364014" cy="4452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impact might a strong start routine have on the classroom culture?</a:t>
            </a:r>
            <a:endParaRPr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4572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How might it impact the rest of the block?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Link to video: 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highlight>
                  <a:srgbClr val="FFFF00"/>
                </a:highlight>
              </a:rPr>
              <a:t>shorturl.at/lQTX2</a:t>
            </a:r>
            <a:r>
              <a:rPr lang="en-US"/>
              <a:t> [watch to 3:00]</a:t>
            </a:r>
            <a:endParaRPr b="1"/>
          </a:p>
        </p:txBody>
      </p:sp>
      <p:pic>
        <p:nvPicPr>
          <p:cNvPr id="125" name="Google Shape;125;p17" title="Entrance Routine - G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0910" y="3755796"/>
            <a:ext cx="4626887" cy="2602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Core Idea</a:t>
            </a:r>
            <a:endParaRPr/>
          </a:p>
        </p:txBody>
      </p:sp>
      <p:sp>
        <p:nvSpPr>
          <p:cNvPr id="132" name="Google Shape;132;p18"/>
          <p:cNvSpPr txBox="1"/>
          <p:nvPr>
            <p:ph idx="1" type="body"/>
          </p:nvPr>
        </p:nvSpPr>
        <p:spPr>
          <a:xfrm>
            <a:off x="152400" y="2201333"/>
            <a:ext cx="11887200" cy="4452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4800"/>
              <a:t>A </a:t>
            </a:r>
            <a:r>
              <a:rPr b="1" lang="en-US" sz="4800"/>
              <a:t>Strong Start Routine </a:t>
            </a:r>
            <a:r>
              <a:rPr lang="en-US" sz="4800"/>
              <a:t>allows learning to begin even before you start teaching.</a:t>
            </a:r>
            <a:endParaRPr/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1862" y="4427767"/>
            <a:ext cx="2079801" cy="1851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Name It | Strong Start Routine</a:t>
            </a:r>
            <a:endParaRPr/>
          </a:p>
        </p:txBody>
      </p:sp>
      <p:sp>
        <p:nvSpPr>
          <p:cNvPr id="140" name="Google Shape;140;p19"/>
          <p:cNvSpPr txBox="1"/>
          <p:nvPr>
            <p:ph idx="1" type="body"/>
          </p:nvPr>
        </p:nvSpPr>
        <p:spPr>
          <a:xfrm>
            <a:off x="152399" y="1529362"/>
            <a:ext cx="10662745" cy="4452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Preparation</a:t>
            </a:r>
            <a:endParaRPr/>
          </a:p>
          <a:p>
            <a:pPr indent="-4572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Prepare ‘Do Now’ before students enter classroom</a:t>
            </a:r>
            <a:endParaRPr/>
          </a:p>
          <a:p>
            <a:pPr indent="-4572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Establish a ‘materials’ procedure from entry-to-Do Now</a:t>
            </a:r>
            <a:endParaRPr/>
          </a:p>
          <a:p>
            <a:pPr indent="-4572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Walk the routine, identify problem spots</a:t>
            </a:r>
            <a:endParaRPr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Content Sources </a:t>
            </a:r>
            <a:r>
              <a:rPr lang="en-US"/>
              <a:t>– make it rinse &amp; repeat</a:t>
            </a:r>
            <a:endParaRPr b="1"/>
          </a:p>
          <a:p>
            <a:pPr indent="-4572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Extra curriculum problem sets</a:t>
            </a:r>
            <a:endParaRPr/>
          </a:p>
          <a:p>
            <a:pPr indent="-4572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Math &amp; reading fluency practice drills</a:t>
            </a:r>
            <a:endParaRPr/>
          </a:p>
          <a:p>
            <a:pPr indent="-4572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Other ideas?</a:t>
            </a:r>
            <a:endParaRPr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Cartoon Blue Book Vector Illustration Stock Illustration - Download Image  Now - Blank, Book, Cartoon - iStock" id="141" name="Google Shape;1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12165" y="4042270"/>
            <a:ext cx="2572735" cy="2572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Name It | Strong Start Routine</a:t>
            </a:r>
            <a:endParaRPr/>
          </a:p>
        </p:txBody>
      </p:sp>
      <p:sp>
        <p:nvSpPr>
          <p:cNvPr id="148" name="Google Shape;148;p20"/>
          <p:cNvSpPr txBox="1"/>
          <p:nvPr>
            <p:ph idx="1" type="body"/>
          </p:nvPr>
        </p:nvSpPr>
        <p:spPr>
          <a:xfrm>
            <a:off x="152399" y="1529362"/>
            <a:ext cx="10662745" cy="4452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Components of Strong Start Routine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-514350" lvl="0" marL="59055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b="1" lang="en-US" sz="2800"/>
              <a:t>Same Every Day:</a:t>
            </a:r>
            <a:r>
              <a:rPr lang="en-US" sz="2800"/>
              <a:t>  Be consistent about where you post your Do Now, so that finding it right away becomes a habit.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b="1" lang="en-US" sz="2800"/>
              <a:t>Self-Managed:</a:t>
            </a:r>
            <a:r>
              <a:rPr lang="en-US" sz="2800"/>
              <a:t>  Arrange materials, prepare directions for independence.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b="1" lang="en-US" sz="2800"/>
              <a:t>Short and Sweet:</a:t>
            </a:r>
            <a:r>
              <a:rPr lang="en-US" sz="2800"/>
              <a:t>  Lasts </a:t>
            </a:r>
            <a:r>
              <a:rPr b="1" lang="en-US" sz="2800"/>
              <a:t>5-7 minutes</a:t>
            </a:r>
            <a:r>
              <a:rPr lang="en-US" sz="2800"/>
              <a:t> and students produce written work.  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b="1" lang="en-US" sz="2800"/>
              <a:t>Review or Preview:</a:t>
            </a:r>
            <a:r>
              <a:rPr lang="en-US" sz="2800"/>
              <a:t>  Reinforces mastery of previous content or previews standards/content coming up.</a:t>
            </a:r>
            <a:endParaRPr b="1" sz="2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Do It |  Plan Your Strong Start Routine</a:t>
            </a:r>
            <a:endParaRPr/>
          </a:p>
        </p:txBody>
      </p:sp>
      <p:sp>
        <p:nvSpPr>
          <p:cNvPr id="155" name="Google Shape;155;p21"/>
          <p:cNvSpPr txBox="1"/>
          <p:nvPr>
            <p:ph idx="1" type="body"/>
          </p:nvPr>
        </p:nvSpPr>
        <p:spPr>
          <a:xfrm>
            <a:off x="152400" y="1529362"/>
            <a:ext cx="11667067" cy="49252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Preparation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What are the 1-2 sources of your ‘Do Now’ content?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What will students produce at the end of your Do Now?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What is the step-by-step procedure for materials?</a:t>
            </a:r>
            <a:endParaRPr/>
          </a:p>
          <a:p>
            <a:pPr indent="-3365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Components of Strong Start Routine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Where will you post your Strong Start directions?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When will you update your Do Now materials?  (daily, weekly, etc.)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If you will </a:t>
            </a:r>
            <a:r>
              <a:rPr b="1" lang="en-US" sz="2800"/>
              <a:t>review content</a:t>
            </a:r>
            <a:r>
              <a:rPr lang="en-US" sz="2800"/>
              <a:t>, how will you prioritize standards?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Core Idea</a:t>
            </a:r>
            <a:endParaRPr/>
          </a:p>
        </p:txBody>
      </p:sp>
      <p:sp>
        <p:nvSpPr>
          <p:cNvPr id="162" name="Google Shape;162;p22"/>
          <p:cNvSpPr txBox="1"/>
          <p:nvPr>
            <p:ph idx="1" type="body"/>
          </p:nvPr>
        </p:nvSpPr>
        <p:spPr>
          <a:xfrm>
            <a:off x="152400" y="2201333"/>
            <a:ext cx="11887200" cy="4452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4800"/>
              <a:t>A </a:t>
            </a:r>
            <a:r>
              <a:rPr b="1" lang="en-US" sz="4800"/>
              <a:t>Strong Start Routine </a:t>
            </a:r>
            <a:r>
              <a:rPr lang="en-US" sz="4800"/>
              <a:t>allows learning to begin even before you start teaching.</a:t>
            </a:r>
            <a:endParaRPr/>
          </a:p>
        </p:txBody>
      </p:sp>
      <p:pic>
        <p:nvPicPr>
          <p:cNvPr id="163" name="Google Shape;16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1862" y="4427767"/>
            <a:ext cx="2079801" cy="1851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type="title"/>
          </p:nvPr>
        </p:nvSpPr>
        <p:spPr>
          <a:xfrm>
            <a:off x="152400" y="203799"/>
            <a:ext cx="7467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Introductions and Welcome</a:t>
            </a:r>
            <a:endParaRPr/>
          </a:p>
          <a:p>
            <a:pPr indent="-381000" lvl="0" marL="457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Strategy 1: Strong Start Routine</a:t>
            </a:r>
            <a:endParaRPr/>
          </a:p>
          <a:p>
            <a:pPr indent="-381000" lvl="0" marL="457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>
                <a:highlight>
                  <a:srgbClr val="FFFF00"/>
                </a:highlight>
              </a:rPr>
              <a:t>Strategy 2: Mutual Respect – Precise Praise, Positive Framing</a:t>
            </a:r>
            <a:endParaRPr/>
          </a:p>
          <a:p>
            <a:pPr indent="-381000" lvl="0" marL="457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Strategy 3: Engagement – Radar, Change the Pace</a:t>
            </a:r>
            <a:endParaRPr/>
          </a:p>
          <a:p>
            <a:pPr indent="-381000" lvl="0" marL="457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Thank you and Survey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160380" y="220275"/>
            <a:ext cx="811494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A6D"/>
              </a:buClr>
              <a:buSzPts val="1800"/>
              <a:buNone/>
            </a:pPr>
            <a:r>
              <a:rPr lang="en-US"/>
              <a:t>Welcome and Get to Know You</a:t>
            </a:r>
            <a:endParaRPr/>
          </a:p>
        </p:txBody>
      </p:sp>
      <p:sp>
        <p:nvSpPr>
          <p:cNvPr id="41" name="Google Shape;41;p6"/>
          <p:cNvSpPr txBox="1"/>
          <p:nvPr/>
        </p:nvSpPr>
        <p:spPr>
          <a:xfrm>
            <a:off x="247134" y="1762641"/>
            <a:ext cx="11722443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C4A6D"/>
                </a:solidFill>
                <a:latin typeface="Arial"/>
                <a:ea typeface="Arial"/>
                <a:cs typeface="Arial"/>
                <a:sym typeface="Arial"/>
              </a:rPr>
              <a:t>Chat In Your Responses </a:t>
            </a:r>
            <a:r>
              <a:rPr b="0" i="0" lang="en-US" sz="3600" u="none" cap="none" strike="noStrike">
                <a:solidFill>
                  <a:srgbClr val="0C4A6D"/>
                </a:solidFill>
                <a:latin typeface="Arial"/>
                <a:ea typeface="Arial"/>
                <a:cs typeface="Arial"/>
                <a:sym typeface="Arial"/>
              </a:rPr>
              <a:t>(2 min)</a:t>
            </a:r>
            <a:endParaRPr b="1" i="0" sz="3600" u="none" cap="none" strike="noStrike">
              <a:solidFill>
                <a:srgbClr val="0C4A6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C4A6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C4A6D"/>
                </a:solidFill>
                <a:latin typeface="Arial"/>
                <a:ea typeface="Arial"/>
                <a:cs typeface="Arial"/>
                <a:sym typeface="Arial"/>
              </a:rPr>
              <a:t>Name and position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C4A6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C4A6D"/>
                </a:solidFill>
                <a:latin typeface="Arial"/>
                <a:ea typeface="Arial"/>
                <a:cs typeface="Arial"/>
                <a:sym typeface="Arial"/>
              </a:rPr>
              <a:t>Favorite thing about fall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C4A6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C4A6D"/>
                </a:solidFill>
                <a:latin typeface="Arial"/>
                <a:ea typeface="Arial"/>
                <a:cs typeface="Arial"/>
                <a:sym typeface="Arial"/>
              </a:rPr>
              <a:t>Win from the first weeks of school</a:t>
            </a:r>
            <a:endParaRPr/>
          </a:p>
          <a:p>
            <a:pPr indent="-4572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C4A6D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0C4A6D"/>
                </a:solidFill>
                <a:latin typeface="Arial"/>
                <a:ea typeface="Arial"/>
                <a:cs typeface="Arial"/>
                <a:sym typeface="Arial"/>
              </a:rPr>
              <a:t>Focus area for growth for 2023-24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Resources / Materials</a:t>
            </a:r>
            <a:endParaRPr/>
          </a:p>
        </p:txBody>
      </p:sp>
      <p:sp>
        <p:nvSpPr>
          <p:cNvPr id="177" name="Google Shape;177;p24"/>
          <p:cNvSpPr txBox="1"/>
          <p:nvPr>
            <p:ph idx="1" type="body"/>
          </p:nvPr>
        </p:nvSpPr>
        <p:spPr>
          <a:xfrm>
            <a:off x="152400" y="2303585"/>
            <a:ext cx="5113283" cy="4350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533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Participant Handout [from earlier in session]</a:t>
            </a:r>
            <a:endParaRPr/>
          </a:p>
        </p:txBody>
      </p:sp>
      <p:pic>
        <p:nvPicPr>
          <p:cNvPr descr="Royal blue pencil icon - Free royal blue pencil icons" id="178" name="Google Shape;17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6858" y="4125393"/>
            <a:ext cx="2098256" cy="20982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Thought Question</a:t>
            </a:r>
            <a:endParaRPr/>
          </a:p>
        </p:txBody>
      </p:sp>
      <p:sp>
        <p:nvSpPr>
          <p:cNvPr id="185" name="Google Shape;185;p25"/>
          <p:cNvSpPr txBox="1"/>
          <p:nvPr>
            <p:ph idx="1" type="body"/>
          </p:nvPr>
        </p:nvSpPr>
        <p:spPr>
          <a:xfrm>
            <a:off x="152400" y="2039007"/>
            <a:ext cx="6164317" cy="4615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lang="en-US" sz="4000"/>
              <a:t>Chat It In</a:t>
            </a:r>
            <a:endParaRPr sz="4000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4000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sz="4000"/>
              <a:t>How could a statement like “great job” hinder student motivation?</a:t>
            </a:r>
            <a:endParaRPr b="1" sz="4000"/>
          </a:p>
        </p:txBody>
      </p:sp>
      <p:pic>
        <p:nvPicPr>
          <p:cNvPr id="186" name="Google Shape;18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189003"/>
            <a:ext cx="5761219" cy="390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See It | Precise Praise</a:t>
            </a:r>
            <a:endParaRPr/>
          </a:p>
        </p:txBody>
      </p:sp>
      <p:sp>
        <p:nvSpPr>
          <p:cNvPr id="193" name="Google Shape;193;p26"/>
          <p:cNvSpPr txBox="1"/>
          <p:nvPr>
            <p:ph idx="1" type="body"/>
          </p:nvPr>
        </p:nvSpPr>
        <p:spPr>
          <a:xfrm>
            <a:off x="152400" y="1529362"/>
            <a:ext cx="6364014" cy="4452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2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How does Precise Praise benefit other students in the class?</a:t>
            </a:r>
            <a:endParaRPr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4572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effect do the teachers have on the students and the class environment?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Link to video: 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highlight>
                  <a:srgbClr val="FFFF00"/>
                </a:highlight>
              </a:rPr>
              <a:t>shorturl.at/lLMQ4</a:t>
            </a:r>
            <a:endParaRPr b="1">
              <a:highlight>
                <a:srgbClr val="FFFF00"/>
              </a:highlight>
            </a:endParaRPr>
          </a:p>
        </p:txBody>
      </p:sp>
      <p:pic>
        <p:nvPicPr>
          <p:cNvPr id="194" name="Google Shape;194;p26" title="Precise Prais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7959" y="3352581"/>
            <a:ext cx="5432283" cy="3069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Name It | Precise Praise</a:t>
            </a:r>
            <a:endParaRPr/>
          </a:p>
        </p:txBody>
      </p:sp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152400" y="2075935"/>
            <a:ext cx="11669486" cy="457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Precise Praise is strategic and authentic praise that motivates student behavior - “it is specific, genuine, real, and encouraging.”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Given to </a:t>
            </a:r>
            <a:r>
              <a:rPr b="1" lang="en-US"/>
              <a:t>individual students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b="1" lang="en-US"/>
              <a:t>Other students</a:t>
            </a:r>
            <a:r>
              <a:rPr lang="en-US"/>
              <a:t> benefit from example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b="1" lang="en-US"/>
              <a:t>All students</a:t>
            </a:r>
            <a:r>
              <a:rPr lang="en-US"/>
              <a:t> reminded of the expectation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b="1" lang="en-US"/>
              <a:t>Individual student</a:t>
            </a:r>
            <a:r>
              <a:rPr lang="en-US"/>
              <a:t> is proud</a:t>
            </a:r>
            <a:endParaRPr b="1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Reflect | Precise Praise</a:t>
            </a:r>
            <a:endParaRPr/>
          </a:p>
        </p:txBody>
      </p:sp>
      <p:sp>
        <p:nvSpPr>
          <p:cNvPr id="208" name="Google Shape;208;p28"/>
          <p:cNvSpPr txBox="1"/>
          <p:nvPr>
            <p:ph idx="1" type="body"/>
          </p:nvPr>
        </p:nvSpPr>
        <p:spPr>
          <a:xfrm>
            <a:off x="152400" y="2075935"/>
            <a:ext cx="11669486" cy="457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Chat It In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Why do you think this technique would be important for </a:t>
            </a:r>
            <a:r>
              <a:rPr b="1" lang="en-US"/>
              <a:t>student engagement</a:t>
            </a:r>
            <a:r>
              <a:rPr lang="en-US"/>
              <a:t>?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9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Name It | Precise Praise</a:t>
            </a:r>
            <a:endParaRPr/>
          </a:p>
        </p:txBody>
      </p:sp>
      <p:sp>
        <p:nvSpPr>
          <p:cNvPr id="215" name="Google Shape;215;p29"/>
          <p:cNvSpPr txBox="1"/>
          <p:nvPr>
            <p:ph idx="1" type="body"/>
          </p:nvPr>
        </p:nvSpPr>
        <p:spPr>
          <a:xfrm>
            <a:off x="152400" y="2075935"/>
            <a:ext cx="11669486" cy="457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b="1" lang="en-US" sz="2800"/>
              <a:t>Acknowledgement</a:t>
            </a:r>
            <a:r>
              <a:rPr lang="en-US" sz="2800"/>
              <a:t> - student recognition for doing what’s expected of them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b="1" lang="en-US" sz="2800"/>
              <a:t>Praise - </a:t>
            </a:r>
            <a:r>
              <a:rPr lang="en-US" sz="2800"/>
              <a:t>recognition when students exceed your expectations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b="1" lang="en-US" sz="2800"/>
              <a:t>Private or Public - </a:t>
            </a:r>
            <a:r>
              <a:rPr lang="en-US" sz="2800"/>
              <a:t>recognition to the student quietly and privately OR publicly said for the class to hear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b="1" lang="en-US" sz="2800"/>
              <a:t>Aligned to Lesson Objective - </a:t>
            </a:r>
            <a:r>
              <a:rPr lang="en-US" sz="2800"/>
              <a:t>recognition of specific academic actions that support the objective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b="1" lang="en-US" sz="2800"/>
              <a:t>Reinforce Actions, Not Traits </a:t>
            </a:r>
            <a:r>
              <a:rPr lang="en-US" sz="2800"/>
              <a:t>-  reinforce behaviors and actions that students can choose to repeat</a:t>
            </a:r>
            <a:endParaRPr/>
          </a:p>
          <a:p>
            <a:pPr indent="-3619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800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Do It | Precise Praise</a:t>
            </a:r>
            <a:endParaRPr/>
          </a:p>
        </p:txBody>
      </p:sp>
      <p:sp>
        <p:nvSpPr>
          <p:cNvPr id="222" name="Google Shape;222;p30"/>
          <p:cNvSpPr txBox="1"/>
          <p:nvPr>
            <p:ph idx="1" type="body"/>
          </p:nvPr>
        </p:nvSpPr>
        <p:spPr>
          <a:xfrm>
            <a:off x="152400" y="2075935"/>
            <a:ext cx="11669486" cy="457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2800"/>
              <a:t>Script</a:t>
            </a:r>
            <a:r>
              <a:rPr lang="en-US" sz="2800"/>
              <a:t> Precise Praise for the first 5 minutes of a classroom entrance. </a:t>
            </a:r>
            <a:endParaRPr/>
          </a:p>
          <a:p>
            <a:pPr indent="-457200" lvl="0" marL="5334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800"/>
              <a:t>What behaviors do you want to see? </a:t>
            </a:r>
            <a:endParaRPr/>
          </a:p>
          <a:p>
            <a:pPr indent="-457200" lvl="0" marL="5334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800"/>
              <a:t>How will you use Precise Praise to reinforce those behavioral expectations?</a:t>
            </a:r>
            <a:endParaRPr/>
          </a:p>
          <a:p>
            <a:pPr indent="-304800" lvl="0" marL="5334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457200" lvl="0" marL="5334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800"/>
              <a:t>“Thank you [____] for [____].”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Do It | Precise Praise</a:t>
            </a:r>
            <a:endParaRPr/>
          </a:p>
        </p:txBody>
      </p:sp>
      <p:sp>
        <p:nvSpPr>
          <p:cNvPr id="229" name="Google Shape;229;p31"/>
          <p:cNvSpPr txBox="1"/>
          <p:nvPr>
            <p:ph idx="1" type="body"/>
          </p:nvPr>
        </p:nvSpPr>
        <p:spPr>
          <a:xfrm>
            <a:off x="152400" y="1529362"/>
            <a:ext cx="11669486" cy="5124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2800"/>
              <a:t>Practice </a:t>
            </a:r>
            <a:r>
              <a:rPr lang="en-US" sz="2800"/>
              <a:t>giving your Precise Praise to your students as they enter the classroom.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2800"/>
              <a:t>Breakout Rooms | groups of 3</a:t>
            </a:r>
            <a:endParaRPr/>
          </a:p>
          <a:p>
            <a:pPr indent="-457200" lvl="0" marL="5334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800"/>
              <a:t>Step 1: Teacher practices script (45 seconds)</a:t>
            </a:r>
            <a:endParaRPr/>
          </a:p>
          <a:p>
            <a:pPr indent="-457200" lvl="0" marL="5334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800"/>
              <a:t>Step 2: Coach gives a glow and a grow (30 seconds)</a:t>
            </a:r>
            <a:endParaRPr/>
          </a:p>
          <a:p>
            <a:pPr indent="-457200" lvl="0" marL="5334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800"/>
              <a:t>Step 3: Teacher does it again incorporating feedback (30 seconds)</a:t>
            </a:r>
            <a:endParaRPr/>
          </a:p>
          <a:p>
            <a:pPr indent="-457200" lvl="0" marL="5334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800"/>
              <a:t>Step 4: Switch roles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2800"/>
              <a:t>Roles:</a:t>
            </a:r>
            <a:r>
              <a:rPr lang="en-US" sz="2800"/>
              <a:t>  teacher, student, coach</a:t>
            </a:r>
            <a:endParaRPr b="1" sz="2800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2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Thought Question</a:t>
            </a:r>
            <a:endParaRPr/>
          </a:p>
        </p:txBody>
      </p:sp>
      <p:sp>
        <p:nvSpPr>
          <p:cNvPr id="236" name="Google Shape;236;p32"/>
          <p:cNvSpPr txBox="1"/>
          <p:nvPr>
            <p:ph idx="1" type="body"/>
          </p:nvPr>
        </p:nvSpPr>
        <p:spPr>
          <a:xfrm>
            <a:off x="152400" y="2039007"/>
            <a:ext cx="6164317" cy="46151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/>
              <a:t>Chat It In:</a:t>
            </a:r>
            <a:r>
              <a:rPr lang="en-US"/>
              <a:t>  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How do the kindergarteners react to the teacher?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b="1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/>
              <a:t>Link to video: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>
                <a:highlight>
                  <a:srgbClr val="FFFF00"/>
                </a:highlight>
              </a:rPr>
              <a:t>shorturl.at/gjKXY</a:t>
            </a:r>
            <a:endParaRPr/>
          </a:p>
        </p:txBody>
      </p:sp>
      <p:pic>
        <p:nvPicPr>
          <p:cNvPr id="237" name="Google Shape;23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99586" y="3264811"/>
            <a:ext cx="4537614" cy="3081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3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See It | Positive Framing</a:t>
            </a:r>
            <a:endParaRPr/>
          </a:p>
        </p:txBody>
      </p:sp>
      <p:sp>
        <p:nvSpPr>
          <p:cNvPr id="244" name="Google Shape;244;p33"/>
          <p:cNvSpPr txBox="1"/>
          <p:nvPr>
            <p:ph idx="1" type="body"/>
          </p:nvPr>
        </p:nvSpPr>
        <p:spPr>
          <a:xfrm>
            <a:off x="152400" y="1529361"/>
            <a:ext cx="6364014" cy="5124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Chat It In</a:t>
            </a:r>
            <a:endParaRPr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4572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How does the teacher guide student behavior?</a:t>
            </a:r>
            <a:endParaRPr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4572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type of positive wording did the teacher use?</a:t>
            </a:r>
            <a:endParaRPr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Link to video: 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>
                <a:highlight>
                  <a:srgbClr val="FFFF00"/>
                </a:highlight>
              </a:rPr>
              <a:t>shorturl.at/ozAUV</a:t>
            </a:r>
            <a:endParaRPr b="1">
              <a:highlight>
                <a:srgbClr val="FFFF00"/>
              </a:highlight>
            </a:endParaRPr>
          </a:p>
        </p:txBody>
      </p:sp>
      <p:pic>
        <p:nvPicPr>
          <p:cNvPr id="245" name="Google Shape;245;p33" title="Strong Start Routin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16414" y="3306817"/>
            <a:ext cx="5129048" cy="2885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152400" y="203799"/>
            <a:ext cx="7467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b="1" lang="en-US">
                <a:highlight>
                  <a:srgbClr val="FFFF00"/>
                </a:highlight>
              </a:rPr>
              <a:t>Introductions and Welcome</a:t>
            </a:r>
            <a:endParaRPr/>
          </a:p>
          <a:p>
            <a:pPr indent="-381000" lvl="0" marL="457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Strategy 1: Strong Start Routine</a:t>
            </a:r>
            <a:endParaRPr/>
          </a:p>
          <a:p>
            <a:pPr indent="-381000" lvl="0" marL="457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Strategy 2: Mutual Respect – Precise Praise, Positive Framing</a:t>
            </a:r>
            <a:endParaRPr/>
          </a:p>
          <a:p>
            <a:pPr indent="-381000" lvl="0" marL="457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Strategy 3: </a:t>
            </a:r>
            <a:r>
              <a:rPr lang="en-US"/>
              <a:t>Engagement – Radar, Change the Pace</a:t>
            </a:r>
            <a:endParaRPr/>
          </a:p>
          <a:p>
            <a:pPr indent="-381000" lvl="0" marL="457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Thank you and Survey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Name It | Positive Framing</a:t>
            </a:r>
            <a:endParaRPr/>
          </a:p>
        </p:txBody>
      </p:sp>
      <p:sp>
        <p:nvSpPr>
          <p:cNvPr id="252" name="Google Shape;252;p34"/>
          <p:cNvSpPr txBox="1"/>
          <p:nvPr>
            <p:ph idx="1" type="body"/>
          </p:nvPr>
        </p:nvSpPr>
        <p:spPr>
          <a:xfrm>
            <a:off x="152400" y="2075935"/>
            <a:ext cx="11669486" cy="457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“Positive Framing means using positive language to motivate and inspire students when you are making corrections or encouraging them to sustain effort.”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b="1" lang="en-US"/>
              <a:t>Positive corrections </a:t>
            </a:r>
            <a:r>
              <a:rPr lang="en-US"/>
              <a:t>to student behavior</a:t>
            </a:r>
            <a:endParaRPr/>
          </a:p>
          <a:p>
            <a:pPr indent="-514350" lvl="1" marL="10477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Motivates students</a:t>
            </a:r>
            <a:endParaRPr/>
          </a:p>
          <a:p>
            <a:pPr indent="-514350" lvl="1" marL="10477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Positive outcome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en-US"/>
              <a:t>Improving in a </a:t>
            </a:r>
            <a:r>
              <a:rPr b="1" lang="en-US"/>
              <a:t>positive way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5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Name It | Positive Framing</a:t>
            </a:r>
            <a:endParaRPr/>
          </a:p>
        </p:txBody>
      </p:sp>
      <p:sp>
        <p:nvSpPr>
          <p:cNvPr id="259" name="Google Shape;259;p35"/>
          <p:cNvSpPr txBox="1"/>
          <p:nvPr>
            <p:ph idx="1" type="body"/>
          </p:nvPr>
        </p:nvSpPr>
        <p:spPr>
          <a:xfrm>
            <a:off x="152400" y="2075935"/>
            <a:ext cx="11669486" cy="457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b="1" lang="en-US"/>
              <a:t>Live in the Now </a:t>
            </a:r>
            <a:r>
              <a:rPr lang="en-US"/>
              <a:t>- focus on moving forward classroom activities instead of dwelling on the past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b="1" lang="en-US"/>
              <a:t>Assume the Best  </a:t>
            </a:r>
            <a:r>
              <a:rPr lang="en-US"/>
              <a:t>- never assume all negative actions are on purpose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b="1" lang="en-US"/>
              <a:t>Allow Plausible Anonymity </a:t>
            </a:r>
            <a:r>
              <a:rPr lang="en-US"/>
              <a:t>- begin by correcting without using names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Name It | Positive Framing</a:t>
            </a:r>
            <a:endParaRPr/>
          </a:p>
        </p:txBody>
      </p:sp>
      <p:sp>
        <p:nvSpPr>
          <p:cNvPr id="266" name="Google Shape;266;p36"/>
          <p:cNvSpPr txBox="1"/>
          <p:nvPr>
            <p:ph idx="1" type="body"/>
          </p:nvPr>
        </p:nvSpPr>
        <p:spPr>
          <a:xfrm>
            <a:off x="152400" y="2075935"/>
            <a:ext cx="11669486" cy="457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 startAt="4"/>
            </a:pPr>
            <a:r>
              <a:rPr b="1" lang="en-US"/>
              <a:t>Narrate the Positive &amp; Build Momentum </a:t>
            </a:r>
            <a:r>
              <a:rPr lang="en-US"/>
              <a:t>- use your words to push students forward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 startAt="4"/>
            </a:pPr>
            <a:r>
              <a:rPr b="1" lang="en-US"/>
              <a:t>Challenge!  </a:t>
            </a:r>
            <a:r>
              <a:rPr lang="en-US"/>
              <a:t>- Healthy competition is a good thing!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rabicPeriod" startAt="4"/>
            </a:pPr>
            <a:r>
              <a:rPr b="1" lang="en-US"/>
              <a:t>Talk Expectations &amp; Aspirations </a:t>
            </a:r>
            <a:r>
              <a:rPr lang="en-US"/>
              <a:t>- your praise helps build them up</a:t>
            </a:r>
            <a:endParaRPr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3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/>
          <p:nvPr>
            <p:ph type="title"/>
          </p:nvPr>
        </p:nvSpPr>
        <p:spPr>
          <a:xfrm>
            <a:off x="152399" y="203799"/>
            <a:ext cx="1134591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Reflect | Positive Framing</a:t>
            </a:r>
            <a:endParaRPr/>
          </a:p>
        </p:txBody>
      </p:sp>
      <p:sp>
        <p:nvSpPr>
          <p:cNvPr id="273" name="Google Shape;273;p37"/>
          <p:cNvSpPr txBox="1"/>
          <p:nvPr>
            <p:ph idx="1" type="body"/>
          </p:nvPr>
        </p:nvSpPr>
        <p:spPr>
          <a:xfrm>
            <a:off x="152400" y="2075935"/>
            <a:ext cx="11669486" cy="457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Chat It In:</a:t>
            </a:r>
            <a:endParaRPr/>
          </a:p>
          <a:p>
            <a:pPr indent="-457200" lvl="0" marL="5334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is the difference between </a:t>
            </a:r>
            <a:r>
              <a:rPr b="1" lang="en-US"/>
              <a:t>Precise Praise</a:t>
            </a:r>
            <a:r>
              <a:rPr lang="en-US"/>
              <a:t> and </a:t>
            </a:r>
            <a:r>
              <a:rPr b="1" lang="en-US"/>
              <a:t>Positive Framing</a:t>
            </a:r>
            <a:r>
              <a:rPr lang="en-US"/>
              <a:t>?</a:t>
            </a:r>
            <a:endParaRPr/>
          </a:p>
          <a:p>
            <a:pPr indent="-304800" lvl="0" marL="5334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8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Examples | Positive Framing</a:t>
            </a:r>
            <a:endParaRPr/>
          </a:p>
        </p:txBody>
      </p:sp>
      <p:sp>
        <p:nvSpPr>
          <p:cNvPr id="280" name="Google Shape;280;p38"/>
          <p:cNvSpPr txBox="1"/>
          <p:nvPr>
            <p:ph idx="1" type="body"/>
          </p:nvPr>
        </p:nvSpPr>
        <p:spPr>
          <a:xfrm>
            <a:off x="152400" y="1529362"/>
            <a:ext cx="11669486" cy="51248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2800"/>
              <a:t>Positive Framing </a:t>
            </a:r>
            <a:r>
              <a:rPr lang="en-US" sz="2800"/>
              <a:t>helps to communicate least invasive interventions in a respectful way. 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  <p:graphicFrame>
        <p:nvGraphicFramePr>
          <p:cNvPr id="281" name="Google Shape;281;p38"/>
          <p:cNvGraphicFramePr/>
          <p:nvPr/>
        </p:nvGraphicFramePr>
        <p:xfrm>
          <a:off x="370114" y="285492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{349DF40A-8B74-4F6F-B99C-1D9EAC79F930}</a:tableStyleId>
              </a:tblPr>
              <a:tblGrid>
                <a:gridCol w="5725875"/>
                <a:gridCol w="5725875"/>
              </a:tblGrid>
              <a:tr h="586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/>
                        <a:t>Examples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 u="none" cap="none" strike="noStrike"/>
                        <a:t>Non-Examples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86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Marco, I want to see that pencil working. </a:t>
                      </a:r>
                      <a:endParaRPr sz="2000" u="none" cap="none" strike="noStrike"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Marco, stop looking at Nathan.</a:t>
                      </a:r>
                      <a:endParaRPr sz="2000" u="none" cap="none" strike="noStrike"/>
                    </a:p>
                  </a:txBody>
                  <a:tcPr marT="45725" marB="45725" marR="45725" marL="45725"/>
                </a:tc>
              </a:tr>
              <a:tr h="586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Charles and Isabel are ready to work, they can’t wait to start their math facts.</a:t>
                      </a:r>
                      <a:endParaRPr sz="2000" u="none" cap="none" strike="noStrike"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Some of us are not ready and fooling around. </a:t>
                      </a:r>
                      <a:endParaRPr sz="2000" u="none" cap="none" strike="noStrike"/>
                    </a:p>
                  </a:txBody>
                  <a:tcPr marT="45725" marB="45725" marR="45725" marL="45725"/>
                </a:tc>
              </a:tr>
              <a:tr h="42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I am glad to see so much enthusiasm for getting started.  Please wait until Samia has finished her question. </a:t>
                      </a:r>
                      <a:endParaRPr sz="2000" u="none" cap="none" strike="noStrike"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Don’t shout out, Samia is trying to talk. </a:t>
                      </a:r>
                      <a:endParaRPr sz="2000" u="none" cap="none" strike="noStrike"/>
                    </a:p>
                  </a:txBody>
                  <a:tcPr marT="45725" marB="45725" marR="45725" marL="45725"/>
                </a:tc>
              </a:tr>
              <a:tr h="586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Fourth grade make sure you are in SLANT with your notes in front of you. </a:t>
                      </a:r>
                      <a:endParaRPr sz="2000" u="none" cap="none" strike="noStrike"/>
                    </a:p>
                  </a:txBody>
                  <a:tcPr marT="45725" marB="45725" marR="45725" marL="457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Jason, I want to see you on slant with your notes</a:t>
                      </a:r>
                      <a:endParaRPr sz="20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cap="none" strike="noStrike">
                          <a:solidFill>
                            <a:srgbClr val="000000"/>
                          </a:solidFill>
                          <a:latin typeface="Pangolin"/>
                          <a:ea typeface="Pangolin"/>
                          <a:cs typeface="Pangolin"/>
                          <a:sym typeface="Pangolin"/>
                        </a:rPr>
                        <a:t>Jason why haven’t you finished your notes</a:t>
                      </a:r>
                      <a:endParaRPr sz="2000" u="none" cap="none" strike="noStrike"/>
                    </a:p>
                  </a:txBody>
                  <a:tcPr marT="45725" marB="45725" marR="45725" marL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/>
          <p:nvPr>
            <p:ph type="title"/>
          </p:nvPr>
        </p:nvSpPr>
        <p:spPr>
          <a:xfrm>
            <a:off x="152400" y="203799"/>
            <a:ext cx="7467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288" name="Google Shape;288;p39"/>
          <p:cNvSpPr txBox="1"/>
          <p:nvPr>
            <p:ph idx="1" type="body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Introductions and Welcome</a:t>
            </a:r>
            <a:endParaRPr/>
          </a:p>
          <a:p>
            <a:pPr indent="-381000" lvl="0" marL="457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Strategy 1: Strong Start Routine</a:t>
            </a:r>
            <a:endParaRPr/>
          </a:p>
          <a:p>
            <a:pPr indent="-381000" lvl="0" marL="457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Strategy 2: Mutual Respect – Precise Praise, Positive Framing</a:t>
            </a:r>
            <a:endParaRPr/>
          </a:p>
          <a:p>
            <a:pPr indent="-381000" lvl="0" marL="457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>
                <a:highlight>
                  <a:srgbClr val="FFFF00"/>
                </a:highlight>
              </a:rPr>
              <a:t>Strategy 3: Engagement – Radar, Change the Pace</a:t>
            </a:r>
            <a:endParaRPr/>
          </a:p>
          <a:p>
            <a:pPr indent="-381000" lvl="0" marL="457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Font typeface="Arial"/>
              <a:buChar char="•"/>
            </a:pPr>
            <a:r>
              <a:rPr lang="en-US"/>
              <a:t>Thank you and Survey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0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Thought Questions</a:t>
            </a:r>
            <a:endParaRPr/>
          </a:p>
        </p:txBody>
      </p:sp>
      <p:sp>
        <p:nvSpPr>
          <p:cNvPr id="295" name="Google Shape;295;p40"/>
          <p:cNvSpPr txBox="1"/>
          <p:nvPr>
            <p:ph idx="1" type="body"/>
          </p:nvPr>
        </p:nvSpPr>
        <p:spPr>
          <a:xfrm>
            <a:off x="152400" y="2075935"/>
            <a:ext cx="6935885" cy="457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Chat It In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What are some of the students doing during the lesson? 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What is the teacher doing?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Link to Video: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>
                <a:highlight>
                  <a:srgbClr val="FFFF00"/>
                </a:highlight>
              </a:rPr>
              <a:t>shorturl.at/pxDLU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  <p:pic>
        <p:nvPicPr>
          <p:cNvPr id="296" name="Google Shape;296;p40" title="AE3 - When Students Are Not Paying Attention in Class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0991" y="3027218"/>
            <a:ext cx="4318000" cy="323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1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See It | Radar</a:t>
            </a:r>
            <a:endParaRPr/>
          </a:p>
        </p:txBody>
      </p:sp>
      <p:sp>
        <p:nvSpPr>
          <p:cNvPr id="303" name="Google Shape;303;p41"/>
          <p:cNvSpPr txBox="1"/>
          <p:nvPr>
            <p:ph idx="1" type="body"/>
          </p:nvPr>
        </p:nvSpPr>
        <p:spPr>
          <a:xfrm>
            <a:off x="152400" y="1729946"/>
            <a:ext cx="6940378" cy="4924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3600"/>
              <a:t>Chat It In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600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600"/>
              <a:t>What is the teacher doing?  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600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600"/>
              <a:t>What are students doing?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600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3600"/>
              <a:t>Link to Video:</a:t>
            </a:r>
            <a:r>
              <a:rPr lang="en-US" sz="3600"/>
              <a:t> 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600">
                <a:highlight>
                  <a:srgbClr val="FFFF00"/>
                </a:highlight>
              </a:rPr>
              <a:t>shorturl.at/dKLS2</a:t>
            </a:r>
            <a:endParaRPr b="1" sz="2800">
              <a:highlight>
                <a:srgbClr val="FFFF00"/>
              </a:highlight>
            </a:endParaRPr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  <p:pic>
        <p:nvPicPr>
          <p:cNvPr id="304" name="Google Shape;304;p41" title="See It  Radar Be Seen Looki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8091" y="3688196"/>
            <a:ext cx="4801071" cy="2712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2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Reflect | Radar</a:t>
            </a:r>
            <a:endParaRPr/>
          </a:p>
        </p:txBody>
      </p:sp>
      <p:sp>
        <p:nvSpPr>
          <p:cNvPr id="311" name="Google Shape;311;p42"/>
          <p:cNvSpPr txBox="1"/>
          <p:nvPr>
            <p:ph idx="1" type="body"/>
          </p:nvPr>
        </p:nvSpPr>
        <p:spPr>
          <a:xfrm>
            <a:off x="152399" y="2075935"/>
            <a:ext cx="11522529" cy="457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4000"/>
              <a:t>Chat It In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4000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4000"/>
              <a:t>Why do you think </a:t>
            </a:r>
            <a:r>
              <a:rPr b="1" lang="en-US" sz="4000"/>
              <a:t>Radar</a:t>
            </a:r>
            <a:r>
              <a:rPr lang="en-US" sz="4000"/>
              <a:t> would be important for student engagement?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800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3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Name It | Radar</a:t>
            </a:r>
            <a:endParaRPr/>
          </a:p>
        </p:txBody>
      </p:sp>
      <p:sp>
        <p:nvSpPr>
          <p:cNvPr id="318" name="Google Shape;318;p43"/>
          <p:cNvSpPr txBox="1"/>
          <p:nvPr>
            <p:ph idx="1" type="body"/>
          </p:nvPr>
        </p:nvSpPr>
        <p:spPr>
          <a:xfrm>
            <a:off x="152399" y="1620982"/>
            <a:ext cx="11522529" cy="503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3600"/>
              <a:t>Teacher</a:t>
            </a:r>
            <a:r>
              <a:rPr lang="en-US" sz="3600"/>
              <a:t> watches every move and can redirect to support:</a:t>
            </a:r>
            <a:endParaRPr/>
          </a:p>
          <a:p>
            <a:pPr indent="-571500" lvl="0" marL="6477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3600"/>
              <a:t>Accountability</a:t>
            </a:r>
            <a:endParaRPr/>
          </a:p>
          <a:p>
            <a:pPr indent="-571500" lvl="0" marL="6477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3600"/>
              <a:t>Positive Behavior</a:t>
            </a:r>
            <a:endParaRPr/>
          </a:p>
          <a:p>
            <a:pPr indent="-419100" lvl="0" marL="6477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600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3600"/>
              <a:t>Teacher</a:t>
            </a:r>
            <a:r>
              <a:rPr lang="en-US" sz="3600"/>
              <a:t> looks with a purpose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3600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3600"/>
              <a:t>Students</a:t>
            </a:r>
            <a:r>
              <a:rPr lang="en-US" sz="3600"/>
              <a:t> stay on task and engaged</a:t>
            </a:r>
            <a:endParaRPr b="1" sz="3600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Our Mission</a:t>
            </a:r>
            <a:endParaRPr/>
          </a:p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152400" y="2356022"/>
            <a:ext cx="11887200" cy="4298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Navigator Schools equip students to become learners and leaders in high school, college, and beyond.  </a:t>
            </a:r>
            <a:r>
              <a:rPr b="1" lang="en-US"/>
              <a:t>We develop top tier teams of educators who continuously improve and innovate schools that deliver phenomenal outcomes for all students regardless of their circumstances.</a:t>
            </a:r>
            <a:endParaRPr/>
          </a:p>
        </p:txBody>
      </p:sp>
      <p:pic>
        <p:nvPicPr>
          <p:cNvPr id="56" name="Google Shape;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2489" y="5219700"/>
            <a:ext cx="2992114" cy="121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4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Name It | Radar</a:t>
            </a:r>
            <a:endParaRPr/>
          </a:p>
        </p:txBody>
      </p:sp>
      <p:sp>
        <p:nvSpPr>
          <p:cNvPr id="325" name="Google Shape;325;p44"/>
          <p:cNvSpPr txBox="1"/>
          <p:nvPr>
            <p:ph idx="1" type="body"/>
          </p:nvPr>
        </p:nvSpPr>
        <p:spPr>
          <a:xfrm>
            <a:off x="152399" y="1620982"/>
            <a:ext cx="11522529" cy="503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600"/>
              <a:t>“</a:t>
            </a:r>
            <a:r>
              <a:rPr b="1" lang="en-US" sz="3600"/>
              <a:t>Radar</a:t>
            </a:r>
            <a:r>
              <a:rPr lang="en-US" sz="3600"/>
              <a:t> is the ability to see what happens in your classroom; </a:t>
            </a:r>
            <a:r>
              <a:rPr b="1" lang="en-US" sz="3600"/>
              <a:t>Be Seen Looking </a:t>
            </a:r>
            <a:r>
              <a:rPr lang="en-US" sz="3600"/>
              <a:t>is your ability to let students know you see what happens. When you see events in the classroom accurately and students know that you do, off task behaviors disappear.”</a:t>
            </a:r>
            <a:endParaRPr b="1" sz="3600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5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Do It | Radar</a:t>
            </a:r>
            <a:endParaRPr/>
          </a:p>
        </p:txBody>
      </p:sp>
      <p:sp>
        <p:nvSpPr>
          <p:cNvPr id="332" name="Google Shape;332;p45"/>
          <p:cNvSpPr txBox="1"/>
          <p:nvPr>
            <p:ph idx="1" type="body"/>
          </p:nvPr>
        </p:nvSpPr>
        <p:spPr>
          <a:xfrm>
            <a:off x="152399" y="1754659"/>
            <a:ext cx="5943601" cy="4899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3700"/>
              <a:t>Reposition Yourself:</a:t>
            </a:r>
            <a:endParaRPr sz="3700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600"/>
              <a:t>move to a corner of the room for a better vantage point to check whether students follow directions; eliminate ‘hidden spots’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800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  <p:pic>
        <p:nvPicPr>
          <p:cNvPr id="333" name="Google Shape;33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6286500" y="2055834"/>
            <a:ext cx="5621482" cy="4297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6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Do It | Radar</a:t>
            </a:r>
            <a:endParaRPr/>
          </a:p>
        </p:txBody>
      </p:sp>
      <p:sp>
        <p:nvSpPr>
          <p:cNvPr id="340" name="Google Shape;340;p46"/>
          <p:cNvSpPr txBox="1"/>
          <p:nvPr>
            <p:ph idx="1" type="body"/>
          </p:nvPr>
        </p:nvSpPr>
        <p:spPr>
          <a:xfrm>
            <a:off x="152399" y="1754659"/>
            <a:ext cx="11412683" cy="4899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3700"/>
              <a:t>Use Your Dance Moves </a:t>
            </a:r>
            <a:r>
              <a:rPr lang="en-US"/>
              <a:t>small movements to demonstrate careful looking</a:t>
            </a:r>
            <a:endParaRPr/>
          </a:p>
          <a:p>
            <a:pPr indent="-571500" lvl="0" marL="6477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800"/>
              <a:t>Swivel</a:t>
            </a:r>
            <a:r>
              <a:rPr lang="en-US" sz="2800"/>
              <a:t> – scan the room methodically</a:t>
            </a:r>
            <a:endParaRPr/>
          </a:p>
          <a:p>
            <a:pPr indent="-571500" lvl="0" marL="6477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800"/>
              <a:t>Invisible Column </a:t>
            </a:r>
            <a:r>
              <a:rPr lang="en-US" sz="2800"/>
              <a:t>– lean to the sides to get a clear view</a:t>
            </a:r>
            <a:endParaRPr/>
          </a:p>
          <a:p>
            <a:pPr indent="-571500" lvl="0" marL="6477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800"/>
              <a:t>Politician </a:t>
            </a:r>
            <a:r>
              <a:rPr lang="en-US" sz="2800"/>
              <a:t>– point to students to acknowledge compliance</a:t>
            </a:r>
            <a:endParaRPr/>
          </a:p>
          <a:p>
            <a:pPr indent="-571500" lvl="0" marL="6477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800"/>
              <a:t>Sprinkler</a:t>
            </a:r>
            <a:r>
              <a:rPr lang="en-US" sz="2800"/>
              <a:t> – scan the room, then snap back in the other direction</a:t>
            </a:r>
            <a:endParaRPr/>
          </a:p>
          <a:p>
            <a:pPr indent="-571500" lvl="0" marL="6477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800"/>
              <a:t>Tiptoe</a:t>
            </a:r>
            <a:r>
              <a:rPr lang="en-US" sz="2800"/>
              <a:t> – stand on tiptoe to see everything in the back of the room</a:t>
            </a:r>
            <a:endParaRPr/>
          </a:p>
          <a:p>
            <a:pPr indent="-571500" lvl="0" marL="6477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800"/>
              <a:t>Quarterback</a:t>
            </a:r>
            <a:r>
              <a:rPr lang="en-US" sz="2800"/>
              <a:t> – when crouching with a student, glance around</a:t>
            </a:r>
            <a:endParaRPr/>
          </a:p>
          <a:p>
            <a:pPr indent="-571500" lvl="0" marL="6477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b="1" lang="en-US" sz="2800"/>
              <a:t>Disco Finger</a:t>
            </a:r>
            <a:r>
              <a:rPr lang="en-US" sz="2800"/>
              <a:t> – trace the arc of your scan with your finger </a:t>
            </a:r>
            <a:endParaRPr b="1" sz="2800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800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7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Thought Question</a:t>
            </a:r>
            <a:endParaRPr/>
          </a:p>
        </p:txBody>
      </p:sp>
      <p:sp>
        <p:nvSpPr>
          <p:cNvPr id="347" name="Google Shape;347;p47"/>
          <p:cNvSpPr txBox="1"/>
          <p:nvPr>
            <p:ph idx="1" type="body"/>
          </p:nvPr>
        </p:nvSpPr>
        <p:spPr>
          <a:xfrm>
            <a:off x="152400" y="2075935"/>
            <a:ext cx="6664036" cy="457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How does the ball handler’s change of pace in basketball affect the defender?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Link to Video: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>
                <a:highlight>
                  <a:srgbClr val="FFFF00"/>
                </a:highlight>
              </a:rPr>
              <a:t>shorturl.at/adAQ5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Watch: 8:35-9:15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  <p:pic>
        <p:nvPicPr>
          <p:cNvPr id="348" name="Google Shape;348;p47" title="Cleveland Cavaliers vs Portland Trailblazers | Full Game Highlights | 11-23-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0248" y="3682574"/>
            <a:ext cx="4676615" cy="264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8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See It | Change the Pace</a:t>
            </a:r>
            <a:endParaRPr/>
          </a:p>
        </p:txBody>
      </p:sp>
      <p:sp>
        <p:nvSpPr>
          <p:cNvPr id="355" name="Google Shape;355;p48"/>
          <p:cNvSpPr txBox="1"/>
          <p:nvPr>
            <p:ph idx="1" type="body"/>
          </p:nvPr>
        </p:nvSpPr>
        <p:spPr>
          <a:xfrm>
            <a:off x="152400" y="1729946"/>
            <a:ext cx="6940378" cy="4924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600"/>
              <a:t>How is the teacher changing the activities?  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600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600"/>
              <a:t>When would you try to speed up or slow down instruction?  Why?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600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3600"/>
              <a:t>Link to Video:</a:t>
            </a:r>
            <a:r>
              <a:rPr lang="en-US" sz="3600"/>
              <a:t> 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600">
                <a:highlight>
                  <a:srgbClr val="FFFF00"/>
                </a:highlight>
              </a:rPr>
              <a:t>shorturl.at/BNWZ6</a:t>
            </a:r>
            <a:endParaRPr sz="2800">
              <a:highlight>
                <a:srgbClr val="FFFF00"/>
              </a:highlight>
            </a:endParaRPr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  <p:pic>
        <p:nvPicPr>
          <p:cNvPr id="356" name="Google Shape;356;p48" title="Change the Pace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6450" y="3740727"/>
            <a:ext cx="4673600" cy="262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9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Reflect | Change the Pace</a:t>
            </a:r>
            <a:endParaRPr/>
          </a:p>
        </p:txBody>
      </p:sp>
      <p:sp>
        <p:nvSpPr>
          <p:cNvPr id="363" name="Google Shape;363;p49"/>
          <p:cNvSpPr txBox="1"/>
          <p:nvPr>
            <p:ph idx="1" type="body"/>
          </p:nvPr>
        </p:nvSpPr>
        <p:spPr>
          <a:xfrm>
            <a:off x="152399" y="2075935"/>
            <a:ext cx="11522529" cy="45782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4000"/>
              <a:t>Chat It In: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4000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4000"/>
              <a:t>Why do you think </a:t>
            </a:r>
            <a:r>
              <a:rPr b="1" lang="en-US" sz="4000"/>
              <a:t>Change the Pace</a:t>
            </a:r>
            <a:r>
              <a:rPr lang="en-US" sz="4000"/>
              <a:t> would be important for student engagement?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800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0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Name It | Change the Pace</a:t>
            </a:r>
            <a:endParaRPr/>
          </a:p>
        </p:txBody>
      </p:sp>
      <p:sp>
        <p:nvSpPr>
          <p:cNvPr id="370" name="Google Shape;370;p50"/>
          <p:cNvSpPr txBox="1"/>
          <p:nvPr>
            <p:ph idx="1" type="body"/>
          </p:nvPr>
        </p:nvSpPr>
        <p:spPr>
          <a:xfrm>
            <a:off x="152399" y="1620982"/>
            <a:ext cx="11522529" cy="5033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600"/>
              <a:t>Changing the Pace “allows you to create the ‘</a:t>
            </a:r>
            <a:r>
              <a:rPr b="1" lang="en-US" sz="3600"/>
              <a:t>illusion of speed</a:t>
            </a:r>
            <a:r>
              <a:rPr lang="en-US" sz="3600"/>
              <a:t>,’ the feeling that the class is moving quickly. Change the Pace involves managing the changes you make to what students are doing during the lesson.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3600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600"/>
              <a:t>These changes can be in activity type or format.”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1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Do It | Change the Pace</a:t>
            </a:r>
            <a:endParaRPr/>
          </a:p>
        </p:txBody>
      </p:sp>
      <p:sp>
        <p:nvSpPr>
          <p:cNvPr id="377" name="Google Shape;377;p51"/>
          <p:cNvSpPr txBox="1"/>
          <p:nvPr>
            <p:ph idx="1" type="body"/>
          </p:nvPr>
        </p:nvSpPr>
        <p:spPr>
          <a:xfrm>
            <a:off x="152399" y="1754659"/>
            <a:ext cx="11412683" cy="4899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3600"/>
              <a:t>Switchable Types of Activity</a:t>
            </a:r>
            <a:endParaRPr sz="3600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800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2800"/>
              <a:t>Knowledge Assimilation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lphaLcParenR"/>
            </a:pPr>
            <a:r>
              <a:rPr lang="en-US" sz="2800"/>
              <a:t>Students presented information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lphaLcParenR"/>
            </a:pPr>
            <a:r>
              <a:rPr lang="en-US" sz="2800"/>
              <a:t>Students listen, take notes, ask &amp; answer questions</a:t>
            </a:r>
            <a:endParaRPr/>
          </a:p>
          <a:p>
            <a:pPr indent="-3619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800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2800"/>
              <a:t>Guided Practice and Guided Questioning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lphaLcParenR"/>
            </a:pPr>
            <a:r>
              <a:rPr lang="en-US" sz="2800"/>
              <a:t>Task oriented back-and-forth between teacher and students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-3048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2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Do It | Change the Pace</a:t>
            </a:r>
            <a:endParaRPr/>
          </a:p>
        </p:txBody>
      </p:sp>
      <p:sp>
        <p:nvSpPr>
          <p:cNvPr id="384" name="Google Shape;384;p52"/>
          <p:cNvSpPr txBox="1"/>
          <p:nvPr>
            <p:ph idx="1" type="body"/>
          </p:nvPr>
        </p:nvSpPr>
        <p:spPr>
          <a:xfrm>
            <a:off x="152399" y="1754659"/>
            <a:ext cx="11412683" cy="48995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3600"/>
              <a:t>Switchable Types of Activity</a:t>
            </a:r>
            <a:endParaRPr sz="3600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 sz="2800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2800"/>
              <a:t>Independent Practice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lphaLcParenR"/>
            </a:pPr>
            <a:r>
              <a:rPr lang="en-US" sz="2800"/>
              <a:t>Completing work on their own</a:t>
            </a:r>
            <a:endParaRPr/>
          </a:p>
          <a:p>
            <a:pPr indent="-3619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t/>
            </a:r>
            <a:endParaRPr sz="2800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2800"/>
              <a:t>Reflection and Idea Generation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lphaLcParenR"/>
            </a:pPr>
            <a:r>
              <a:rPr lang="en-US" sz="2800"/>
              <a:t>Independent, thought-provoking ideas on content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800"/>
          </a:p>
          <a:p>
            <a:pPr indent="0" lvl="0" marL="7620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b="1" lang="en-US" sz="2800"/>
              <a:t>Discussion</a:t>
            </a:r>
            <a:endParaRPr/>
          </a:p>
          <a:p>
            <a:pPr indent="-514350" lvl="0" marL="590550" rtl="0" algn="l">
              <a:lnSpc>
                <a:spcPct val="98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AutoNum type="alphaLcParenR"/>
            </a:pPr>
            <a:r>
              <a:rPr lang="en-US" sz="2800"/>
              <a:t>Develop ideas as a group – whole class or in small groups</a:t>
            </a:r>
            <a:endParaRPr/>
          </a:p>
          <a:p>
            <a:pPr indent="0" lvl="1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3"/>
          <p:cNvSpPr txBox="1"/>
          <p:nvPr>
            <p:ph type="title"/>
          </p:nvPr>
        </p:nvSpPr>
        <p:spPr>
          <a:xfrm>
            <a:off x="152400" y="203799"/>
            <a:ext cx="98488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Example | Change the Pace</a:t>
            </a:r>
            <a:endParaRPr/>
          </a:p>
        </p:txBody>
      </p:sp>
      <p:pic>
        <p:nvPicPr>
          <p:cNvPr id="391" name="Google Shape;39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1188" y="1293320"/>
            <a:ext cx="10549624" cy="53608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152400" y="203799"/>
            <a:ext cx="97155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Our Influencers</a:t>
            </a:r>
            <a:endParaRPr/>
          </a:p>
        </p:txBody>
      </p:sp>
      <p:sp>
        <p:nvSpPr>
          <p:cNvPr id="63" name="Google Shape;63;p9"/>
          <p:cNvSpPr txBox="1"/>
          <p:nvPr>
            <p:ph idx="1" type="body"/>
          </p:nvPr>
        </p:nvSpPr>
        <p:spPr>
          <a:xfrm>
            <a:off x="152400" y="2240692"/>
            <a:ext cx="11887200" cy="4413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Navigator Schools’ </a:t>
            </a:r>
            <a:r>
              <a:rPr b="1" lang="en-US"/>
              <a:t>instructional strategies </a:t>
            </a:r>
            <a:r>
              <a:rPr lang="en-US"/>
              <a:t>are influenced by and adapted from the following resources and organizations.</a:t>
            </a:r>
            <a:endParaRPr/>
          </a:p>
        </p:txBody>
      </p:sp>
      <p:pic>
        <p:nvPicPr>
          <p:cNvPr id="64" name="Google Shape;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7130" y="5667325"/>
            <a:ext cx="2979034" cy="3634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ay Graduate School of Education - Service Year" id="65" name="Google Shape;6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6022" y="3890702"/>
            <a:ext cx="23812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ach Like a Champion 2.0: 62 Techniques that Put Students on the Path to  College: Lemov, Doug, Atkins, Norman: 8601417109496: Amazon.com: Books" id="66" name="Google Shape;6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16430" y="4228153"/>
            <a:ext cx="1549949" cy="2062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4"/>
          <p:cNvSpPr txBox="1"/>
          <p:nvPr>
            <p:ph type="title"/>
          </p:nvPr>
        </p:nvSpPr>
        <p:spPr>
          <a:xfrm>
            <a:off x="2400300" y="203799"/>
            <a:ext cx="7467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A6D"/>
              </a:buClr>
              <a:buSzPts val="1800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398" name="Google Shape;398;p54"/>
          <p:cNvSpPr txBox="1"/>
          <p:nvPr>
            <p:ph idx="1" type="body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Coming Up: </a:t>
            </a:r>
            <a:r>
              <a:rPr lang="en-US"/>
              <a:t>BPW2 – Differentiating Instruction</a:t>
            </a:r>
            <a:endParaRPr/>
          </a:p>
          <a:p>
            <a:pPr indent="0" lvl="0" marL="7620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Thursday, November 9, 2023</a:t>
            </a:r>
            <a:endParaRPr/>
          </a:p>
          <a:p>
            <a:pPr indent="0" lvl="0" marL="76200" rtl="0" algn="ctr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Need help or a resource we mentioned today?</a:t>
            </a:r>
            <a:endParaRPr/>
          </a:p>
          <a:p>
            <a:pPr indent="-4572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Visit </a:t>
            </a:r>
            <a:r>
              <a:rPr b="1" lang="en-US"/>
              <a:t>navilearning.org</a:t>
            </a:r>
            <a:endParaRPr/>
          </a:p>
          <a:p>
            <a:pPr indent="-457200" lvl="0" marL="5334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/>
              <a:t>Send us an email</a:t>
            </a:r>
            <a:endParaRPr/>
          </a:p>
          <a:p>
            <a:pPr indent="-457200" lvl="1" marL="9906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/>
              <a:t>James Dent –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james.dent@navigatorschools.org</a:t>
            </a:r>
            <a:endParaRPr/>
          </a:p>
          <a:p>
            <a:pPr indent="-457200" lvl="1" marL="9906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/>
              <a:t>Marlena Castellanoz –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marlena.lopez@navigatorschools.org</a:t>
            </a:r>
            <a:r>
              <a:rPr lang="en-US"/>
              <a:t> </a:t>
            </a:r>
            <a:endParaRPr/>
          </a:p>
          <a:p>
            <a:pPr indent="-457200" lvl="1" marL="9906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Char char="▪"/>
            </a:pPr>
            <a:r>
              <a:rPr lang="en-US"/>
              <a:t>Justin Steiner –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justin.steiner@navigatorschools.org</a:t>
            </a:r>
            <a:r>
              <a:rPr lang="en-US"/>
              <a:t> </a:t>
            </a:r>
            <a:endParaRPr/>
          </a:p>
          <a:p>
            <a:pPr indent="-304800" lvl="1" marL="9906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5"/>
          <p:cNvSpPr txBox="1"/>
          <p:nvPr>
            <p:ph type="title"/>
          </p:nvPr>
        </p:nvSpPr>
        <p:spPr>
          <a:xfrm>
            <a:off x="214858" y="203799"/>
            <a:ext cx="965304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Feedback Survey</a:t>
            </a:r>
            <a:endParaRPr/>
          </a:p>
        </p:txBody>
      </p:sp>
      <p:sp>
        <p:nvSpPr>
          <p:cNvPr id="405" name="Google Shape;405;p55"/>
          <p:cNvSpPr txBox="1"/>
          <p:nvPr>
            <p:ph idx="1" type="body"/>
          </p:nvPr>
        </p:nvSpPr>
        <p:spPr>
          <a:xfrm>
            <a:off x="152400" y="1638300"/>
            <a:ext cx="11887200" cy="5015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Please complete the session survey.  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Your feedback helps us get better for future sessions.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BPW1 Survey Link:</a:t>
            </a:r>
            <a:r>
              <a:rPr lang="en-US"/>
              <a:t>  shorturl.at/oJMT8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6"/>
          <p:cNvSpPr txBox="1"/>
          <p:nvPr>
            <p:ph type="title"/>
          </p:nvPr>
        </p:nvSpPr>
        <p:spPr>
          <a:xfrm>
            <a:off x="1943100" y="203799"/>
            <a:ext cx="798195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/>
              <a:t>Thank You!</a:t>
            </a:r>
            <a:endParaRPr/>
          </a:p>
        </p:txBody>
      </p:sp>
      <p:pic>
        <p:nvPicPr>
          <p:cNvPr descr="California Department of Education Seal" id="411" name="Google Shape;411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1575" y="1527151"/>
            <a:ext cx="2328850" cy="23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>
            <p:ph type="title"/>
          </p:nvPr>
        </p:nvSpPr>
        <p:spPr>
          <a:xfrm>
            <a:off x="152400" y="203799"/>
            <a:ext cx="1018319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Best Practices Workshop Series</a:t>
            </a:r>
            <a:endParaRPr/>
          </a:p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266700" y="2446638"/>
            <a:ext cx="11887200" cy="4207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 sz="3600"/>
              <a:t>Every Student, Every Lesson Series: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Session 1:</a:t>
            </a:r>
            <a:r>
              <a:rPr lang="en-US"/>
              <a:t> Build Culture, Influence Engagement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Session 2: </a:t>
            </a:r>
            <a:r>
              <a:rPr lang="en-US"/>
              <a:t>Differentiate Instruction</a:t>
            </a:r>
            <a:endParaRPr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  <a:p>
            <a:pPr indent="0" lvl="0" marL="76200" rt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Session 3:</a:t>
            </a:r>
            <a:r>
              <a:rPr lang="en-US"/>
              <a:t> Increase the Rigor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2816" y="2289193"/>
            <a:ext cx="7606367" cy="417147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/>
          <p:nvPr>
            <p:ph type="title"/>
          </p:nvPr>
        </p:nvSpPr>
        <p:spPr>
          <a:xfrm>
            <a:off x="152400" y="203799"/>
            <a:ext cx="1018319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Navigator Core3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>
            <a:off x="152399" y="203799"/>
            <a:ext cx="9848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Our Results</a:t>
            </a:r>
            <a:endParaRPr/>
          </a:p>
        </p:txBody>
      </p:sp>
      <p:pic>
        <p:nvPicPr>
          <p:cNvPr id="87" name="Google Shape;8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8025" y="1264922"/>
            <a:ext cx="8795950" cy="5147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>
            <a:off x="152399" y="203799"/>
            <a:ext cx="98488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Our Results</a:t>
            </a:r>
            <a:endParaRPr/>
          </a:p>
        </p:txBody>
      </p:sp>
      <p:pic>
        <p:nvPicPr>
          <p:cNvPr id="94" name="Google Shape;9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2522" y="1529362"/>
            <a:ext cx="9746956" cy="5071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DE Set 2">
  <a:themeElements>
    <a:clrScheme name="CDE Se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C4A6D"/>
      </a:hlink>
      <a:folHlink>
        <a:srgbClr val="0C4A6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